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75" r:id="rId3"/>
    <p:sldId id="274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76" r:id="rId18"/>
    <p:sldId id="269" r:id="rId19"/>
    <p:sldId id="270" r:id="rId20"/>
    <p:sldId id="271" r:id="rId21"/>
    <p:sldId id="281" r:id="rId22"/>
    <p:sldId id="282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6" autoAdjust="0"/>
  </p:normalViewPr>
  <p:slideViewPr>
    <p:cSldViewPr snapToGrid="0">
      <p:cViewPr>
        <p:scale>
          <a:sx n="96" d="100"/>
          <a:sy n="96" d="100"/>
        </p:scale>
        <p:origin x="-5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6DE85-E5E6-4E7F-8FFA-BF34E70D6E4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695B-63B3-4778-A1CC-3B987F4D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5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83BF0FE-847F-4001-B176-E884B5219B76}" type="slidenum">
              <a:rPr lang="en-US" altLang="en-US" smtClean="0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86C38-214C-4BB6-9D55-2D87AFE713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86C38-214C-4BB6-9D55-2D87AFE713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1.Pretul pamantului variaza, in dependenta de zona. Poate sa fie de la 1000 EUR/hectar pana la 2500.</a:t>
            </a:r>
          </a:p>
          <a:p>
            <a:r>
              <a:rPr lang="ro-RO" dirty="0" smtClean="0"/>
              <a:t>Selectarea zonei este foarte importantă</a:t>
            </a:r>
            <a:r>
              <a:rPr lang="ro-RO" baseline="0" dirty="0" smtClean="0"/>
              <a:t> (pantă, tip sol, existența fortei de muncă).</a:t>
            </a:r>
          </a:p>
          <a:p>
            <a:r>
              <a:rPr lang="ro-RO" baseline="0" dirty="0" smtClean="0"/>
              <a:t>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695B-63B3-4778-A1CC-3B987F4D47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695B-63B3-4778-A1CC-3B987F4D471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B38B8AD-B814-D544-88AA-944B295AEE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8EAE3C5-6854-BC42-8A4E-2B9AFCFA8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Wine-of-Moldova-powerpoint-template-design-08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" b="19451"/>
          <a:stretch/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3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7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0651" y="623728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1219170"/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30751" y="623728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1219170"/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8017" y="623728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1219170"/>
            <a:fld id="{B8407509-6783-4D01-A62D-AA72205F5560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9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12411"/>
          <a:stretch/>
        </p:blipFill>
        <p:spPr bwMode="auto">
          <a:xfrm>
            <a:off x="0" y="1"/>
            <a:ext cx="12192000" cy="20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73528"/>
            <a:ext cx="109728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irce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36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840" y="0"/>
            <a:ext cx="1219683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73528"/>
            <a:ext cx="10972800" cy="1143000"/>
          </a:xfrm>
        </p:spPr>
        <p:txBody>
          <a:bodyPr/>
          <a:lstStyle>
            <a:lvl1pPr algn="l">
              <a:defRPr>
                <a:solidFill>
                  <a:srgbClr val="800000"/>
                </a:solidFill>
                <a:latin typeface="Circe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8"/>
          <a:stretch/>
        </p:blipFill>
        <p:spPr bwMode="auto">
          <a:xfrm>
            <a:off x="-4838" y="2108201"/>
            <a:ext cx="12196839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6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400"/>
            <a:ext cx="5156200" cy="1143000"/>
          </a:xfrm>
        </p:spPr>
        <p:txBody>
          <a:bodyPr>
            <a:no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1"/>
            <a:ext cx="5181600" cy="3916363"/>
          </a:xfrm>
        </p:spPr>
        <p:txBody>
          <a:bodyPr/>
          <a:lstStyle>
            <a:lvl1pPr marL="457189" indent="-457189">
              <a:buFontTx/>
              <a:buBlip>
                <a:blip r:embed="rId2"/>
              </a:buBlip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209799"/>
            <a:ext cx="5181600" cy="3916364"/>
          </a:xfrm>
        </p:spPr>
        <p:txBody>
          <a:bodyPr/>
          <a:lstStyle>
            <a:lvl1pPr marL="457189" indent="-457189">
              <a:buFontTx/>
              <a:buBlip>
                <a:blip r:embed="rId2"/>
              </a:buBlip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5765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400800" y="279400"/>
            <a:ext cx="5791200" cy="1117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lang="en-US" sz="4267" dirty="0">
                <a:solidFill>
                  <a:srgbClr val="C00000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1" y="1396999"/>
            <a:ext cx="5753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6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972800" cy="3951288"/>
          </a:xfrm>
        </p:spPr>
        <p:txBody>
          <a:bodyPr/>
          <a:lstStyle>
            <a:lvl1pPr marL="457189" indent="-457189">
              <a:buFontTx/>
              <a:buBlip>
                <a:blip r:embed="rId2"/>
              </a:buBlip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336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ne-of-Moldova-powerpoint-template-design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9482311-CF76-AC42-BAB2-CEFF084B9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7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12411"/>
          <a:stretch/>
        </p:blipFill>
        <p:spPr bwMode="auto">
          <a:xfrm>
            <a:off x="0" y="1"/>
            <a:ext cx="12192000" cy="20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73528"/>
            <a:ext cx="109728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irce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563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97280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99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15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97280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383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97280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96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97280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251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97280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353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1" y="2362201"/>
            <a:ext cx="10257367" cy="372427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824F-BBF4-4FC3-A5F8-AA985CF3A2B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4130652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692D76F-478A-4519-A73D-26DA0B9298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9170"/>
              <a:t>24/09/2020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547DA24-CD18-44D8-AE19-09F7C8CAC5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2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0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3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1C2D96E-117A-4CE1-9D37-602937190E43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4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7ACF7CA-25A1-45C7-A8D5-D0DBA4970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A3C6E0E-4FA2-4412-A7A7-5C2BBED68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7" b="15947"/>
          <a:stretch/>
        </p:blipFill>
        <p:spPr bwMode="auto">
          <a:xfrm>
            <a:off x="0" y="-1"/>
            <a:ext cx="121920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a.gov.m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livada-moldovei.md/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147232" y="2367902"/>
            <a:ext cx="10517717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sz="48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Cum </a:t>
            </a:r>
            <a:r>
              <a:rPr lang="en-US" sz="4800" b="1" dirty="0" err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înființăm</a:t>
            </a:r>
            <a:r>
              <a:rPr lang="en-US" sz="48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o-MO" sz="4800" b="1" dirty="0" smtClean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  <a:defRPr/>
            </a:pPr>
            <a:r>
              <a:rPr lang="en-US" sz="4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ro-MO" sz="48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micro vinărie </a:t>
            </a:r>
            <a:r>
              <a:rPr lang="en-US" sz="48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modernă</a:t>
            </a:r>
            <a:endParaRPr lang="ro-MO" altLang="en-US" sz="1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o-MO" altLang="en-US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en-US" altLang="en-US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LIVADA MOLDOVEI</a:t>
            </a:r>
            <a:r>
              <a:rPr lang="ro-MO" altLang="en-US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en-US" altLang="en-US" sz="1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35" y="1006793"/>
            <a:ext cx="6096001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2654" y="53040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o-RO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Dan </a:t>
            </a:r>
            <a:r>
              <a:rPr lang="ro-RO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Prisacaru</a:t>
            </a:r>
            <a:r>
              <a:rPr lang="ro-RO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en-US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ro-RO" dirty="0" smtClean="0">
                <a:latin typeface="Arial" panose="020B0604020202020204" pitchFamily="34" charset="0"/>
              </a:rPr>
              <a:t>                        Fondator</a:t>
            </a:r>
            <a:r>
              <a:rPr lang="ro-RO" dirty="0">
                <a:latin typeface="Arial" panose="020B0604020202020204" pitchFamily="34" charset="0"/>
              </a:rPr>
              <a:t>/ Vinificator la </a:t>
            </a:r>
            <a:r>
              <a:rPr lang="ro-RO" dirty="0" smtClean="0">
                <a:latin typeface="Arial" panose="020B0604020202020204" pitchFamily="34" charset="0"/>
              </a:rPr>
              <a:t>vinăria </a:t>
            </a:r>
            <a:r>
              <a:rPr lang="ro-RO" dirty="0" err="1">
                <a:latin typeface="Arial" panose="020B0604020202020204" pitchFamily="34" charset="0"/>
              </a:rPr>
              <a:t>Minis</a:t>
            </a:r>
            <a:r>
              <a:rPr lang="ro-RO" dirty="0">
                <a:latin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</a:rPr>
              <a:t>Terrios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464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Tehnica Agricol</a:t>
            </a:r>
            <a:r>
              <a:rPr lang="ro-MO" dirty="0" smtClean="0"/>
              <a:t>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77585" y="2233839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dirty="0" smtClean="0"/>
              <a:t>Tractor Lovol 75 CP – 15.000 EUR</a:t>
            </a:r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Stropitoare SLV 500 – 3800 EUR</a:t>
            </a:r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Tocator/Freza – 3500 EUR</a:t>
            </a:r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Prasitor Mecanic – 1800 EUR</a:t>
            </a:r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0" indent="0">
              <a:buNone/>
            </a:pPr>
            <a:r>
              <a:rPr lang="ro-RO" dirty="0" smtClean="0"/>
              <a:t>TOTAL – 24.000 EUR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8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PRODUCERE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184853"/>
            <a:ext cx="10515600" cy="4351338"/>
          </a:xfrm>
        </p:spPr>
        <p:txBody>
          <a:bodyPr/>
          <a:lstStyle/>
          <a:p>
            <a:r>
              <a:rPr lang="ro-RO" dirty="0" smtClean="0"/>
              <a:t>Hala de producere/depozitare – 432m2</a:t>
            </a:r>
          </a:p>
          <a:p>
            <a:pPr lvl="1"/>
            <a:r>
              <a:rPr lang="ro-RO" dirty="0" smtClean="0"/>
              <a:t>Sursa de apa/canalizare;</a:t>
            </a:r>
          </a:p>
          <a:p>
            <a:pPr lvl="1"/>
            <a:r>
              <a:rPr lang="ro-RO" dirty="0" smtClean="0"/>
              <a:t>Energie electrică;</a:t>
            </a:r>
          </a:p>
          <a:p>
            <a:pPr lvl="1"/>
            <a:r>
              <a:rPr lang="ro-RO" dirty="0" smtClean="0"/>
              <a:t>Ventilare;</a:t>
            </a:r>
          </a:p>
          <a:p>
            <a:pPr lvl="1"/>
            <a:r>
              <a:rPr lang="ro-RO" dirty="0" smtClean="0"/>
              <a:t>Ideal – control temperatura/umeditate.</a:t>
            </a:r>
          </a:p>
          <a:p>
            <a:r>
              <a:rPr lang="ro-RO" dirty="0" smtClean="0"/>
              <a:t>Decizie - ce fel de vinuri se planifică a produce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Albe/Roșii/Rose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Seci/Demisec/Demidulce/Dulce/Licoroase/Fortificate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Spumante (Clasic/Charmant)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ro-RO" dirty="0"/>
          </a:p>
          <a:p>
            <a:pPr lvl="1">
              <a:buFont typeface="Courier New" panose="02070309020205020404" pitchFamily="49" charset="0"/>
              <a:buChar char="o"/>
            </a:pP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13822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Producere 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20118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o-RO" dirty="0" smtClean="0"/>
              <a:t>Utilaj (primire/producere primară)</a:t>
            </a:r>
          </a:p>
          <a:p>
            <a:pPr lvl="1"/>
            <a:r>
              <a:rPr lang="ro-RO" dirty="0" smtClean="0"/>
              <a:t>Deschiorchinator/zdrobitor (3t/h) – 4000 EUR;</a:t>
            </a:r>
          </a:p>
          <a:p>
            <a:pPr lvl="1"/>
            <a:r>
              <a:rPr lang="ro-RO" dirty="0" smtClean="0"/>
              <a:t>Pompă boștină 2,5-3t/h – 4500 EUR;</a:t>
            </a:r>
          </a:p>
          <a:p>
            <a:pPr lvl="1"/>
            <a:r>
              <a:rPr lang="ro-RO" dirty="0" smtClean="0"/>
              <a:t>Pompă cu rotor 2t/h – 2200 EUR;</a:t>
            </a:r>
          </a:p>
          <a:p>
            <a:pPr lvl="1"/>
            <a:r>
              <a:rPr lang="ro-RO" dirty="0" smtClean="0"/>
              <a:t>Pompă cu piston 4t/h – 4800 EUR;</a:t>
            </a:r>
          </a:p>
          <a:p>
            <a:pPr lvl="1"/>
            <a:r>
              <a:rPr lang="ro-RO" dirty="0" smtClean="0"/>
              <a:t>Pompă filtru de carton (20x20) – 1500 EUR;</a:t>
            </a:r>
          </a:p>
          <a:p>
            <a:pPr lvl="1"/>
            <a:r>
              <a:rPr lang="ro-RO" dirty="0" smtClean="0"/>
              <a:t>Presă Pneumatică 18HL – 18.000 EUR;</a:t>
            </a:r>
          </a:p>
          <a:p>
            <a:pPr lvl="1"/>
            <a:r>
              <a:rPr lang="ro-RO" dirty="0" smtClean="0"/>
              <a:t>Chiller 6kWh – 7500 EUR</a:t>
            </a:r>
          </a:p>
          <a:p>
            <a:pPr lvl="1"/>
            <a:r>
              <a:rPr lang="ro-RO" dirty="0" smtClean="0"/>
              <a:t>Cisterne fermentare alb (50 hl) x 4 – 24.000 EUR</a:t>
            </a:r>
          </a:p>
          <a:p>
            <a:pPr lvl="1"/>
            <a:r>
              <a:rPr lang="ro-RO" dirty="0" smtClean="0"/>
              <a:t>Cisterne fermentare roșu (50 hl) x4 – 24.000 EUR</a:t>
            </a:r>
          </a:p>
          <a:p>
            <a:pPr lvl="1"/>
            <a:r>
              <a:rPr lang="ro-RO" dirty="0" smtClean="0"/>
              <a:t>Cisterne vas capac flotant (10 hl) x6 – 4800 EUR</a:t>
            </a:r>
          </a:p>
          <a:p>
            <a:pPr lvl="1"/>
            <a:r>
              <a:rPr lang="ro-RO" dirty="0" smtClean="0"/>
              <a:t>Cisterne vas capac flotant (6 hl) x5 – 2000 EUR</a:t>
            </a:r>
          </a:p>
          <a:p>
            <a:pPr lvl="1"/>
            <a:r>
              <a:rPr lang="ro-RO" dirty="0" smtClean="0"/>
              <a:t>Furtunuri DN50 – 50 m – 3500 EUR</a:t>
            </a:r>
          </a:p>
          <a:p>
            <a:pPr lvl="1"/>
            <a:r>
              <a:rPr lang="ro-RO" dirty="0" smtClean="0"/>
              <a:t>Conectiuni furtun/vas/treceri – 1500 EUR</a:t>
            </a:r>
          </a:p>
          <a:p>
            <a:pPr marL="457200" lvl="1" indent="0">
              <a:buNone/>
            </a:pPr>
            <a:r>
              <a:rPr lang="ro-RO" b="1" dirty="0" smtClean="0"/>
              <a:t>TOTAL - 97500</a:t>
            </a:r>
          </a:p>
        </p:txBody>
      </p:sp>
    </p:spTree>
    <p:extLst>
      <p:ext uri="{BB962C8B-B14F-4D97-AF65-F5344CB8AC3E}">
        <p14:creationId xmlns:p14="http://schemas.microsoft.com/office/powerpoint/2010/main" val="24549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45" y="979714"/>
            <a:ext cx="5604227" cy="54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Producere III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266497"/>
            <a:ext cx="10515600" cy="4351338"/>
          </a:xfrm>
        </p:spPr>
        <p:txBody>
          <a:bodyPr/>
          <a:lstStyle/>
          <a:p>
            <a:r>
              <a:rPr lang="ro-RO" dirty="0" smtClean="0"/>
              <a:t>Utilaj Imbuteliere</a:t>
            </a:r>
          </a:p>
          <a:p>
            <a:endParaRPr lang="ro-RO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Aparat Turnare gravitational, 6 duze – 1800 EUR;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Aparat spalare sticle 4 duze – 1800  EUR;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Aparat aplicare dop – 5500 EUR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Aparat aplpicare capsulă – 250 EUR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Aparat etichetare – 2000 EUR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ro-RO" dirty="0" smtClean="0"/>
          </a:p>
          <a:p>
            <a:pPr marL="457200" lvl="1" indent="0">
              <a:buNone/>
            </a:pPr>
            <a:r>
              <a:rPr lang="ro-RO" dirty="0" smtClean="0"/>
              <a:t>TOTAL – </a:t>
            </a:r>
            <a:r>
              <a:rPr lang="ro-RO" smtClean="0"/>
              <a:t>11350 </a:t>
            </a:r>
            <a:r>
              <a:rPr lang="ro-RO" smtClean="0"/>
              <a:t>EUR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77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Producere IV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21751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 smtClean="0"/>
              <a:t>Materiale Circulante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Sticla -  4500 EUR (0.3 EUR/sticla)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Dop – 6000 EUR (0.4 EUR/sticla)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Capsula – 400 EUR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Eticheta – 7500 EUR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Cutie Carton – 1100 EUR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Baricuri Rosu (225l) – pretul variaza de la 390 EUR (stejar rusesc) pana la 950 EUR (Stejar Francez). Luam preț de mijloc Pentru stejar european sau american) – 32500 EUR (50 baricuri * 650 EUR)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Produse oenologice (drojdii, SO2, Acizi, Bentonita, etc.)</a:t>
            </a:r>
            <a:r>
              <a:rPr lang="ro-RO" dirty="0"/>
              <a:t> </a:t>
            </a:r>
            <a:r>
              <a:rPr lang="ro-RO" dirty="0" smtClean="0"/>
              <a:t>– 2000 EUR/An</a:t>
            </a:r>
          </a:p>
          <a:p>
            <a:pPr marL="0" indent="0">
              <a:buNone/>
            </a:pPr>
            <a:r>
              <a:rPr lang="ro-RO" dirty="0" smtClean="0"/>
              <a:t>TOTAL – 54000 EUR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16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PROMOVARE/ VANZARE (cel mai greu)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250168"/>
            <a:ext cx="10515600" cy="4351338"/>
          </a:xfrm>
        </p:spPr>
        <p:txBody>
          <a:bodyPr/>
          <a:lstStyle/>
          <a:p>
            <a:r>
              <a:rPr lang="ro-RO" dirty="0" smtClean="0"/>
              <a:t>Stiudiu piață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Pe intern;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Piețele externe.</a:t>
            </a:r>
          </a:p>
          <a:p>
            <a:r>
              <a:rPr lang="ro-RO" dirty="0" smtClean="0"/>
              <a:t>Elaborare Brand Book</a:t>
            </a:r>
          </a:p>
          <a:p>
            <a:r>
              <a:rPr lang="ro-RO" dirty="0" smtClean="0"/>
              <a:t>Etichete</a:t>
            </a:r>
          </a:p>
          <a:p>
            <a:r>
              <a:rPr lang="ro-RO" dirty="0" smtClean="0"/>
              <a:t>Materiale promotionale expo</a:t>
            </a:r>
          </a:p>
          <a:p>
            <a:r>
              <a:rPr lang="ro-RO" dirty="0" smtClean="0"/>
              <a:t>Buget participare expozitii;</a:t>
            </a:r>
          </a:p>
          <a:p>
            <a:r>
              <a:rPr lang="ro-RO" dirty="0" smtClean="0"/>
              <a:t>Buget participare concurs vinuri</a:t>
            </a:r>
            <a:endParaRPr lang="ro-RO" dirty="0"/>
          </a:p>
          <a:p>
            <a:pPr marL="457200" lvl="1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448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9324" y="577396"/>
            <a:ext cx="10515600" cy="1325563"/>
          </a:xfrm>
        </p:spPr>
        <p:txBody>
          <a:bodyPr/>
          <a:lstStyle/>
          <a:p>
            <a:pPr algn="ctr"/>
            <a:r>
              <a:rPr lang="ro-RO" dirty="0" smtClean="0"/>
              <a:t>PROWEIN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64" y="1668644"/>
            <a:ext cx="7406121" cy="49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Promovare / Vanzare I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348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Costuri fixe</a:t>
            </a:r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Brand Book – 5000 EUR;</a:t>
            </a:r>
          </a:p>
          <a:p>
            <a:r>
              <a:rPr lang="ro-RO" dirty="0" smtClean="0"/>
              <a:t>Etichete design – 3200 EUR (800 EUR/poziție)</a:t>
            </a:r>
          </a:p>
          <a:p>
            <a:r>
              <a:rPr lang="ro-RO" dirty="0" smtClean="0"/>
              <a:t>Tehnologie casa de printare – 1200 EUR (300 EUR/pozitie)</a:t>
            </a:r>
          </a:p>
          <a:p>
            <a:endParaRPr lang="ro-RO" dirty="0"/>
          </a:p>
          <a:p>
            <a:pPr marL="0" indent="0">
              <a:buNone/>
            </a:pPr>
            <a:r>
              <a:rPr lang="ro-RO" dirty="0" smtClean="0"/>
              <a:t>TOTAL – 9400 EUR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5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Promovare / Vanzare 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3481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Costuri Anuale</a:t>
            </a:r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Materiale promotionale/an – 750 EUR</a:t>
            </a:r>
          </a:p>
          <a:p>
            <a:r>
              <a:rPr lang="ro-RO" dirty="0" smtClean="0"/>
              <a:t>Participare expozitii – 5000 EUR</a:t>
            </a:r>
          </a:p>
          <a:p>
            <a:r>
              <a:rPr lang="ro-RO" dirty="0" smtClean="0"/>
              <a:t>Participare la concursuri – 2000 EUR/an (4 pozitii la 4 concursuri - 120 EUR/pozitie (excluzînd transmiterea probelor)*</a:t>
            </a:r>
          </a:p>
          <a:p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Total – 7750 EUR/an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1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812" y="803268"/>
            <a:ext cx="87271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64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2311-CF76-AC42-BAB2-CEFF084B9A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2" y="1374768"/>
            <a:ext cx="4930589" cy="4539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3358" y="1346695"/>
            <a:ext cx="6134692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endParaRPr lang="ro-RO" sz="1050" dirty="0">
              <a:latin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o-RO" sz="2800" dirty="0" smtClean="0">
                <a:latin typeface="Arial" panose="020B0604020202020204" pitchFamily="34" charset="0"/>
              </a:rPr>
              <a:t>Școlit în Lituania și Franța;</a:t>
            </a:r>
            <a:endParaRPr lang="ro-RO" sz="2800" dirty="0">
              <a:latin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ro-RO" sz="1600" dirty="0">
              <a:latin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o-RO" sz="2800" dirty="0" smtClean="0">
                <a:latin typeface="Arial" panose="020B0604020202020204" pitchFamily="34" charset="0"/>
              </a:rPr>
              <a:t>Membrul consiliului de Coordonare a Uniunii Micilor Producători de Vinuri din Moldova;</a:t>
            </a:r>
            <a:endParaRPr lang="ro-RO" sz="2800" dirty="0">
              <a:latin typeface="Arial" panose="020B0604020202020204" pitchFamily="34" charset="0"/>
            </a:endParaRPr>
          </a:p>
          <a:p>
            <a:pPr>
              <a:defRPr/>
            </a:pPr>
            <a:endParaRPr lang="ro-RO" sz="1600" dirty="0">
              <a:latin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o-RO" sz="2800" dirty="0" smtClean="0">
                <a:latin typeface="Arial" panose="020B0604020202020204" pitchFamily="34" charset="0"/>
              </a:rPr>
              <a:t>Jurat: </a:t>
            </a:r>
            <a:r>
              <a:rPr lang="ro-RO" sz="2800" dirty="0">
                <a:latin typeface="Arial" panose="020B0604020202020204" pitchFamily="34" charset="0"/>
              </a:rPr>
              <a:t>Berliner Wine Trophy, Asia Wine Trophy, 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ro-RO" sz="1600" dirty="0">
              <a:latin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o-RO" sz="2800" dirty="0" smtClean="0">
                <a:latin typeface="Arial" panose="020B0604020202020204" pitchFamily="34" charset="0"/>
              </a:rPr>
              <a:t>Fondator/ Vinificator la vinaria Minis Terrios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55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Total pe compartimente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1685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Înființarea viei + îngrijirea 4 ani – 98.950 EUR</a:t>
            </a:r>
          </a:p>
          <a:p>
            <a:r>
              <a:rPr lang="ro-RO" dirty="0" smtClean="0"/>
              <a:t>Tehnica agricola – 24.000 EUR</a:t>
            </a:r>
          </a:p>
          <a:p>
            <a:r>
              <a:rPr lang="ro-RO" dirty="0" smtClean="0"/>
              <a:t>Utilaj producere primară – 97.500 EUR</a:t>
            </a:r>
          </a:p>
          <a:p>
            <a:r>
              <a:rPr lang="ro-RO" dirty="0" smtClean="0"/>
              <a:t>Utilaj îmbuteliere – 11.350 EUR</a:t>
            </a:r>
          </a:p>
          <a:p>
            <a:r>
              <a:rPr lang="ro-RO" dirty="0" smtClean="0"/>
              <a:t>Circulante în producere – 54.000 EUR (în primul an), 29.300 EUR/an în următorii ani</a:t>
            </a:r>
          </a:p>
          <a:p>
            <a:r>
              <a:rPr lang="ro-RO" dirty="0" smtClean="0"/>
              <a:t>Promovare Vânzare – 9400 EUR (cost fix)</a:t>
            </a:r>
          </a:p>
          <a:p>
            <a:r>
              <a:rPr lang="ro-RO" dirty="0" smtClean="0"/>
              <a:t>Promovare Vânzare anual – 7750 EUR</a:t>
            </a:r>
          </a:p>
          <a:p>
            <a:pPr marL="0" indent="0">
              <a:buNone/>
            </a:pPr>
            <a:r>
              <a:rPr lang="ro-RO" dirty="0" smtClean="0"/>
              <a:t>TOTAL începere activitate – </a:t>
            </a:r>
            <a:r>
              <a:rPr lang="ro-RO" b="1" dirty="0" smtClean="0"/>
              <a:t>302950 EUR</a:t>
            </a:r>
          </a:p>
          <a:p>
            <a:pPr marL="0" indent="0">
              <a:buNone/>
            </a:pPr>
            <a:r>
              <a:rPr lang="ro-RO" dirty="0" smtClean="0"/>
              <a:t>Total cheltuieli anuale – </a:t>
            </a:r>
            <a:r>
              <a:rPr lang="ro-RO" b="1" dirty="0" smtClean="0"/>
              <a:t>51450 EUR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2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79"/>
          <p:cNvSpPr>
            <a:spLocks noGrp="1" noChangeArrowheads="1"/>
          </p:cNvSpPr>
          <p:nvPr>
            <p:ph type="title"/>
          </p:nvPr>
        </p:nvSpPr>
        <p:spPr>
          <a:xfrm>
            <a:off x="691322" y="1410857"/>
            <a:ext cx="10566400" cy="1184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o-RO" altLang="en-US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Subvenții AIPA după plantare:</a:t>
            </a:r>
            <a:endParaRPr lang="ro-RO" b="1" spc="-100" dirty="0">
              <a:solidFill>
                <a:srgbClr val="225C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917673" y="2814782"/>
            <a:ext cx="107145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8038" indent="-2651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SzPct val="75000"/>
              <a:buFontTx/>
              <a:buNone/>
            </a:pPr>
            <a:endParaRPr lang="en-US" altLang="en-US" sz="1000" b="1" dirty="0">
              <a:solidFill>
                <a:srgbClr val="002060"/>
              </a:solidFill>
            </a:endParaRPr>
          </a:p>
          <a:p>
            <a:pPr algn="just" eaLnBrk="1" hangingPunct="1">
              <a:buClr>
                <a:schemeClr val="tx1"/>
              </a:buClr>
              <a:buSzPct val="75000"/>
              <a:buFontTx/>
              <a:buNone/>
            </a:pPr>
            <a:endParaRPr lang="ro-RO" alt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513" y="2673726"/>
            <a:ext cx="108527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buSzPct val="75000"/>
            </a:pPr>
            <a:r>
              <a:rPr lang="ro-MO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1.Subvenții </a:t>
            </a:r>
            <a:r>
              <a:rPr lang="ro-MO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(în funcție de densitate) </a:t>
            </a:r>
            <a:r>
              <a:rPr lang="ro-MO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de 15 -30 mii lei HA </a:t>
            </a:r>
            <a:r>
              <a:rPr lang="ro-MO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pentru: înființarea plantațiilor viticole</a:t>
            </a:r>
            <a:endParaRPr lang="ro-MO" altLang="en-US" b="1" dirty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endParaRPr lang="ro-RO" altLang="en-US" dirty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endParaRPr lang="ro-MO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endParaRPr lang="ro-MO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endParaRPr lang="ro-MO" altLang="en-US" b="1" dirty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r>
              <a:rPr lang="ro-MO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2.Subvenții </a:t>
            </a:r>
            <a:r>
              <a:rPr lang="ro-MO" altLang="en-US" b="1" dirty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de până la </a:t>
            </a:r>
            <a:r>
              <a:rPr lang="ro-MO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40% </a:t>
            </a:r>
            <a:r>
              <a:rPr lang="ro-MO" altLang="en-US" dirty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pentru: </a:t>
            </a:r>
            <a:r>
              <a:rPr lang="ro-RO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procurarea utilajelor necesare pentru procesarea strugurilor;</a:t>
            </a:r>
          </a:p>
          <a:p>
            <a:pPr algn="just">
              <a:buClr>
                <a:schemeClr val="tx1"/>
              </a:buClr>
              <a:buSzPct val="75000"/>
            </a:pPr>
            <a:endParaRPr lang="ro-RO" altLang="en-US" dirty="0" smtClean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endParaRPr lang="ro-RO" altLang="en-US" dirty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endParaRPr lang="ro-RO" altLang="en-US" dirty="0" smtClean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r>
              <a:rPr lang="ro-RO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Informații suplimentare pe: </a:t>
            </a:r>
            <a:r>
              <a:rPr lang="en-US" b="1" dirty="0">
                <a:hlinkClick r:id="rId3"/>
              </a:rPr>
              <a:t>http://www.aipa.gov.md/</a:t>
            </a:r>
            <a:endParaRPr lang="ro-RO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endParaRPr lang="ro-RO" altLang="en-US" dirty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  <a:buFont typeface="Calibri" pitchFamily="34" charset="0"/>
              <a:buAutoNum type="arabicPeriod"/>
            </a:pPr>
            <a:endParaRPr lang="ro-RO" altLang="en-US" dirty="0" smtClean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algn="just">
              <a:buClr>
                <a:schemeClr val="tx1"/>
              </a:buClr>
              <a:buSzPct val="75000"/>
            </a:pPr>
            <a:endParaRPr lang="ro-RO" altLang="en-US" dirty="0" smtClean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79" y="873109"/>
            <a:ext cx="2539682" cy="11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63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24419" y="1667597"/>
            <a:ext cx="11258551" cy="81915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Unitatea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Consolidat</a:t>
            </a:r>
            <a:r>
              <a:rPr lang="ro-RO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ă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pentru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Implementarea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o-RO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ș</a:t>
            </a:r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Monitorizarea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</a:t>
            </a:r>
            <a:r>
              <a:rPr lang="ro-RO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iectelor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ro-RO" altLang="en-US" sz="2000" b="1" dirty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estructurare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ro-MO" altLang="en-US" sz="2000" b="1" dirty="0" err="1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ecto</a:t>
            </a:r>
            <a:r>
              <a:rPr lang="ro-RO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arelor</a:t>
            </a:r>
            <a:r>
              <a:rPr lang="en-US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o-MO" altLang="en-US" sz="2000" b="1" dirty="0" err="1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en-US" altLang="en-US" sz="2000" b="1" dirty="0" err="1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itivinicol</a:t>
            </a:r>
            <a:r>
              <a:rPr lang="ro-RO" altLang="en-US" sz="2000" b="1" dirty="0" smtClean="0">
                <a:solidFill>
                  <a:srgbClr val="225C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și Horticol</a:t>
            </a:r>
            <a:endParaRPr lang="vi-VN" altLang="en-US" sz="2000" b="1" dirty="0" smtClean="0">
              <a:solidFill>
                <a:srgbClr val="225C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24418" y="914690"/>
            <a:ext cx="10930465" cy="684213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Adresa</a:t>
            </a:r>
            <a:r>
              <a:rPr lang="en-US" alt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: </a:t>
            </a:r>
            <a:endParaRPr lang="ro-MO" alt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str. </a:t>
            </a:r>
            <a:r>
              <a:rPr lang="vi-VN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Calea Basarabiei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, </a:t>
            </a:r>
            <a:r>
              <a:rPr lang="vi-VN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18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 (et. 2), </a:t>
            </a:r>
            <a:r>
              <a:rPr lang="vi-VN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Chişinău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, </a:t>
            </a:r>
            <a:r>
              <a:rPr lang="vi-VN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Republic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a</a:t>
            </a:r>
            <a:r>
              <a:rPr lang="vi-VN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 Moldova</a:t>
            </a:r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88010"/>
              </p:ext>
            </p:extLst>
          </p:nvPr>
        </p:nvGraphicFramePr>
        <p:xfrm>
          <a:off x="9099357" y="5015924"/>
          <a:ext cx="2660844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5057143" imgH="2734057" progId="Paint.Picture">
                  <p:embed/>
                </p:oleObj>
              </mc:Choice>
              <mc:Fallback>
                <p:oleObj name="Bitmap Image" r:id="rId3" imgW="5057143" imgH="27340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357" y="5015924"/>
                        <a:ext cx="2660844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624419" y="3540125"/>
            <a:ext cx="10930466" cy="13160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o-MO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Pagina web: </a:t>
            </a:r>
            <a:r>
              <a:rPr lang="vi-VN" alt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  <a:hlinkClick r:id="rId5"/>
              </a:rPr>
              <a:t>www.</a:t>
            </a:r>
            <a:r>
              <a:rPr lang="en-US" altLang="en-US" sz="3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  <a:hlinkClick r:id="rId5"/>
              </a:rPr>
              <a:t>livada</a:t>
            </a:r>
            <a:r>
              <a:rPr lang="en-US" alt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  <a:hlinkClick r:id="rId5"/>
              </a:rPr>
              <a:t>-</a:t>
            </a:r>
            <a:r>
              <a:rPr lang="vi-VN" alt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  <a:hlinkClick r:id="rId5"/>
              </a:rPr>
              <a:t>moldov</a:t>
            </a:r>
            <a:r>
              <a:rPr lang="en-US" altLang="en-US" sz="3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  <a:hlinkClick r:id="rId5"/>
              </a:rPr>
              <a:t>ei</a:t>
            </a:r>
            <a:r>
              <a:rPr lang="vi-VN" alt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  <a:hlinkClick r:id="rId5"/>
              </a:rPr>
              <a:t>.md</a:t>
            </a:r>
            <a:r>
              <a:rPr lang="ro-MO" alt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ndalus" pitchFamily="18" charset="0"/>
              </a:rPr>
              <a:t>https://www.facebook.com/livada.moldovei  </a:t>
            </a:r>
            <a:endParaRPr lang="ru-RU" altLang="en-US" sz="3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ndalus" pitchFamily="18" charset="0"/>
            </a:endParaRP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624419" y="2311401"/>
            <a:ext cx="10930465" cy="11080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Telefo</a:t>
            </a:r>
            <a:r>
              <a:rPr lang="ro-MO" alt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ane </a:t>
            </a:r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de contact: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(022) </a:t>
            </a:r>
            <a:r>
              <a:rPr lang="vi-VN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260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vi-VN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903 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departament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creditare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&amp; leasing </a:t>
            </a:r>
            <a:endParaRPr lang="ro-MO" alt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de-DE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(022) 100-900 </a:t>
            </a:r>
            <a:r>
              <a:rPr lang="ro-MO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	</a:t>
            </a:r>
            <a:r>
              <a:rPr lang="de-DE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linie</a:t>
            </a:r>
            <a:r>
              <a:rPr lang="de-DE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telefonică</a:t>
            </a:r>
            <a:r>
              <a:rPr lang="de-DE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fierbinte</a:t>
            </a:r>
            <a:r>
              <a:rPr lang="de-DE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7387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Vă mulțumesc de atenție!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52" y="2269671"/>
            <a:ext cx="6244095" cy="41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812" y="803268"/>
            <a:ext cx="87271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64" dirty="0"/>
          </a:p>
        </p:txBody>
      </p:sp>
      <p:sp>
        <p:nvSpPr>
          <p:cNvPr id="5" name="TextBox 4"/>
          <p:cNvSpPr txBox="1"/>
          <p:nvPr/>
        </p:nvSpPr>
        <p:spPr>
          <a:xfrm>
            <a:off x="5433787" y="2138503"/>
            <a:ext cx="52514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o-MO" sz="2000" dirty="0" smtClean="0"/>
              <a:t>Vinăria </a:t>
            </a:r>
            <a:r>
              <a:rPr lang="ro-MO" sz="2000" dirty="0" err="1" smtClean="0"/>
              <a:t>Minis</a:t>
            </a:r>
            <a:r>
              <a:rPr lang="ro-MO" sz="2000" dirty="0" smtClean="0"/>
              <a:t> </a:t>
            </a:r>
            <a:r>
              <a:rPr lang="ro-MO" sz="2000" dirty="0" err="1" smtClean="0"/>
              <a:t>Terrios</a:t>
            </a:r>
            <a:r>
              <a:rPr lang="ro-MO" sz="2000" dirty="0" smtClean="0"/>
              <a:t> a fost creată în anul 2013, în Chişinău, capitala Moldovei. A fost un proiect gândit spontan, care datorită entuziasmului şi muncii neîncetate a fondatorilor s-a transformat dintr-o simplă schiţă desenată pe un șervețel, într-o vinărie funcţională în mai puţin de 4 luni. Deși era aparent imposibil, primul vin, Merlot </a:t>
            </a:r>
            <a:r>
              <a:rPr lang="ro-MO" sz="2000" dirty="0" err="1" smtClean="0"/>
              <a:t>Minis</a:t>
            </a:r>
            <a:r>
              <a:rPr lang="ro-MO" sz="2000" dirty="0" smtClean="0"/>
              <a:t> </a:t>
            </a:r>
            <a:r>
              <a:rPr lang="ro-MO" sz="2000" dirty="0" err="1" smtClean="0"/>
              <a:t>Terrios</a:t>
            </a:r>
            <a:r>
              <a:rPr lang="ro-MO" sz="2000" dirty="0" smtClean="0"/>
              <a:t> 2013, a apărut pe piaţa Moldovei în anul 2014 şi a fost primit cu braţele larg deschise de către consumatorii locali. </a:t>
            </a:r>
            <a:endParaRPr lang="ro-MO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2311-CF76-AC42-BAB2-CEFF084B9A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803401"/>
            <a:ext cx="2336800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Activitati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400" y="2470780"/>
            <a:ext cx="106153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ro-RO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Vita de vie;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Producere</a:t>
            </a:r>
            <a:r>
              <a:rPr lang="en-US" sz="3200" dirty="0"/>
              <a:t>;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ro-RO" sz="3200" dirty="0"/>
              <a:t>Vânzare;</a:t>
            </a:r>
          </a:p>
          <a:p>
            <a:pPr marL="514350" indent="-514350">
              <a:buFont typeface="+mj-lt"/>
              <a:buAutoNum type="arabicPeriod"/>
            </a:pPr>
            <a:endParaRPr lang="ro-RO" sz="3200" dirty="0"/>
          </a:p>
          <a:p>
            <a:pPr marL="514350" indent="-514350">
              <a:buFont typeface="+mj-lt"/>
              <a:buAutoNum type="arabicPeriod"/>
            </a:pPr>
            <a:r>
              <a:rPr lang="ro-RO" sz="3200" dirty="0" smtClean="0"/>
              <a:t>TURISM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57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Vita de vie 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Procurarea/pregătirea pământului;</a:t>
            </a:r>
          </a:p>
          <a:p>
            <a:endParaRPr lang="ro-RO" dirty="0"/>
          </a:p>
          <a:p>
            <a:r>
              <a:rPr lang="ro-RO" dirty="0" smtClean="0"/>
              <a:t>Proiect de plantare;</a:t>
            </a:r>
          </a:p>
          <a:p>
            <a:endParaRPr lang="ro-RO" dirty="0"/>
          </a:p>
          <a:p>
            <a:r>
              <a:rPr lang="ro-RO" dirty="0" smtClean="0"/>
              <a:t>Plantarea;</a:t>
            </a:r>
          </a:p>
          <a:p>
            <a:endParaRPr lang="ro-RO" dirty="0"/>
          </a:p>
          <a:p>
            <a:r>
              <a:rPr lang="ro-RO" dirty="0" smtClean="0"/>
              <a:t>Îngrijirea viei până intră în rod.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6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Vița de vie 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Tehnica necesară: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Tractor (75-85 CP)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Stropitoare (500L- 1500L)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Tocător/freză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Prășitor Pneumatic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Cultivator / Discuri</a:t>
            </a:r>
            <a:endParaRPr lang="ro-RO" dirty="0"/>
          </a:p>
          <a:p>
            <a:pPr marL="457200" lvl="1" indent="0">
              <a:buNone/>
            </a:pPr>
            <a:endParaRPr lang="ro-RO" dirty="0" smtClean="0"/>
          </a:p>
          <a:p>
            <a:pPr lvl="1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344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Vita de vie III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Forța de muncă:</a:t>
            </a:r>
          </a:p>
          <a:p>
            <a:pPr lvl="1"/>
            <a:r>
              <a:rPr lang="ro-RO" dirty="0" smtClean="0"/>
              <a:t>În Germania, 1 lucrător/4 hectare (lucru mecanizat);</a:t>
            </a:r>
          </a:p>
          <a:p>
            <a:pPr lvl="1"/>
            <a:r>
              <a:rPr lang="ro-RO" dirty="0" smtClean="0"/>
              <a:t>În Moldova (proprie experiență) – 1 lucrător/1.8 hectare (lucru mecanizat 80%)</a:t>
            </a:r>
          </a:p>
          <a:p>
            <a:pPr lvl="1"/>
            <a:r>
              <a:rPr lang="ro-RO" dirty="0" smtClean="0"/>
              <a:t>În Moldova 1 lucrător / 1 HA (lucru mecanizat la 50%).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052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Vita de vie IV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0629" y="22501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Pentru producerea 50.000 st/an (în dependență de soiuri/stil vin) este nevoie de apprx 65.500 kg struguri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dirty="0" smtClean="0"/>
              <a:t>Nevoie de apprx 8 ha vie;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Pentru calitate soiuri roșii (4400 plante/HA) 7500 kg/ha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RO" dirty="0" smtClean="0"/>
              <a:t>Pentru calitate soiuri albe (4400 plante/HA) până la 10.000 kg/ha</a:t>
            </a:r>
          </a:p>
        </p:txBody>
      </p:sp>
    </p:spTree>
    <p:extLst>
      <p:ext uri="{BB962C8B-B14F-4D97-AF65-F5344CB8AC3E}">
        <p14:creationId xmlns:p14="http://schemas.microsoft.com/office/powerpoint/2010/main" val="9164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Costuri prognozate înființare plantație 8 HA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400" y="2233839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dirty="0" smtClean="0"/>
              <a:t>Pământul – 14400 EUR (1800 EUR/HA);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Pregătirea terenului</a:t>
            </a:r>
          </a:p>
          <a:p>
            <a:pPr lvl="1"/>
            <a:r>
              <a:rPr lang="ro-RO" dirty="0" smtClean="0"/>
              <a:t>Lucrări de defrișare/terasament –  4000 EUR (500 EUR/HA)</a:t>
            </a:r>
          </a:p>
          <a:p>
            <a:pPr lvl="1"/>
            <a:r>
              <a:rPr lang="ro-RO" dirty="0" smtClean="0"/>
              <a:t>Lucrări arat plug (plantaj) – 600 EUR (75 EUR/HA)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Proiectul Plantare – 750 EUR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Material saditor (4400 pl/ha)/stîlpi/ancore/sârmă/lăcăți gripple, etc. – 64.000 EUR (8000 EUR/HA)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Îngrijirea primii 3 ani – 14.400 EUR (600 EUR/HA/AN);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 smtClean="0"/>
              <a:t>Îngrijirea după intrarea în rod* - 14.400 EUR (1800 EUR/HA/AN)</a:t>
            </a:r>
          </a:p>
          <a:p>
            <a:pPr marL="0" indent="0">
              <a:buNone/>
            </a:pPr>
            <a:r>
              <a:rPr lang="ro-RO" dirty="0" smtClean="0"/>
              <a:t>TOTAL Înființare – 98.150 EUR</a:t>
            </a:r>
          </a:p>
        </p:txBody>
      </p:sp>
    </p:spTree>
    <p:extLst>
      <p:ext uri="{BB962C8B-B14F-4D97-AF65-F5344CB8AC3E}">
        <p14:creationId xmlns:p14="http://schemas.microsoft.com/office/powerpoint/2010/main" val="30772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9470</TotalTime>
  <Words>1050</Words>
  <Application>Microsoft Office PowerPoint</Application>
  <PresentationFormat>Custom</PresentationFormat>
  <Paragraphs>187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Bitmap Image</vt:lpstr>
      <vt:lpstr>PowerPoint Presentation</vt:lpstr>
      <vt:lpstr>        </vt:lpstr>
      <vt:lpstr>        </vt:lpstr>
      <vt:lpstr>Activitati</vt:lpstr>
      <vt:lpstr>Vita de vie I</vt:lpstr>
      <vt:lpstr>Vița de vie II</vt:lpstr>
      <vt:lpstr>Vita de vie III</vt:lpstr>
      <vt:lpstr>Vita de vie IV</vt:lpstr>
      <vt:lpstr>Costuri prognozate înființare plantație 8 HA</vt:lpstr>
      <vt:lpstr>Tehnica Agricolă</vt:lpstr>
      <vt:lpstr>PRODUCERE</vt:lpstr>
      <vt:lpstr>Producere II</vt:lpstr>
      <vt:lpstr>PowerPoint Presentation</vt:lpstr>
      <vt:lpstr>Producere III</vt:lpstr>
      <vt:lpstr>Producere IV</vt:lpstr>
      <vt:lpstr>PROMOVARE/ VANZARE (cel mai greu)</vt:lpstr>
      <vt:lpstr>PROWEIN</vt:lpstr>
      <vt:lpstr>Promovare / Vanzare I </vt:lpstr>
      <vt:lpstr>Promovare / Vanzare II</vt:lpstr>
      <vt:lpstr>Total pe compartimente</vt:lpstr>
      <vt:lpstr>Subvenții AIPA după plantare:</vt:lpstr>
      <vt:lpstr>Unitatea Consolidată pentru Implementarea și Monitorizarea Proiectelor de Restructurare a Sectoarelor Vitivinicol  și Horticol</vt:lpstr>
      <vt:lpstr>Vă mulțumesc de atenție!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Vinarie (apprx. 50.000 st)</dc:title>
  <dc:creator>Dan</dc:creator>
  <cp:lastModifiedBy>Iurie Virlan</cp:lastModifiedBy>
  <cp:revision>27</cp:revision>
  <dcterms:created xsi:type="dcterms:W3CDTF">2020-09-03T06:54:47Z</dcterms:created>
  <dcterms:modified xsi:type="dcterms:W3CDTF">2020-09-24T04:46:16Z</dcterms:modified>
</cp:coreProperties>
</file>